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5" r:id="rId3"/>
    <p:sldId id="266" r:id="rId4"/>
    <p:sldId id="267" r:id="rId5"/>
    <p:sldId id="275" r:id="rId6"/>
    <p:sldId id="277" r:id="rId7"/>
    <p:sldId id="268" r:id="rId8"/>
    <p:sldId id="269" r:id="rId9"/>
    <p:sldId id="278" r:id="rId10"/>
    <p:sldId id="270" r:id="rId11"/>
    <p:sldId id="271" r:id="rId12"/>
    <p:sldId id="279" r:id="rId13"/>
    <p:sldId id="272" r:id="rId14"/>
    <p:sldId id="273" r:id="rId15"/>
    <p:sldId id="276" r:id="rId16"/>
    <p:sldId id="274" r:id="rId17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EFF6-0DCD-49F4-BC71-8DC7BB546C5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3820-C887-475B-A220-C88611BE9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EFF6-0DCD-49F4-BC71-8DC7BB546C5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3820-C887-475B-A220-C88611BE9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07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EFF6-0DCD-49F4-BC71-8DC7BB546C5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3820-C887-475B-A220-C88611BE9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9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EFF6-0DCD-49F4-BC71-8DC7BB546C5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3820-C887-475B-A220-C88611BE9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30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EFF6-0DCD-49F4-BC71-8DC7BB546C5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3820-C887-475B-A220-C88611BE9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36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EFF6-0DCD-49F4-BC71-8DC7BB546C5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3820-C887-475B-A220-C88611BE9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EFF6-0DCD-49F4-BC71-8DC7BB546C5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3820-C887-475B-A220-C88611BE9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18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EFF6-0DCD-49F4-BC71-8DC7BB546C5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3820-C887-475B-A220-C88611BE9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2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EFF6-0DCD-49F4-BC71-8DC7BB546C5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3820-C887-475B-A220-C88611BE9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47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EFF6-0DCD-49F4-BC71-8DC7BB546C5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3820-C887-475B-A220-C88611BE9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29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EFF6-0DCD-49F4-BC71-8DC7BB546C5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3820-C887-475B-A220-C88611BE9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57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EFF6-0DCD-49F4-BC71-8DC7BB546C5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A3820-C887-475B-A220-C88611BE9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65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6EB1042-2D15-4598-A579-DF3212F2D7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" y="1150379"/>
            <a:ext cx="6905297" cy="4603531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0" y="0"/>
            <a:ext cx="12192000" cy="934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642321"/>
              </p:ext>
            </p:extLst>
          </p:nvPr>
        </p:nvGraphicFramePr>
        <p:xfrm>
          <a:off x="0" y="5885907"/>
          <a:ext cx="12192000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CorelDRAW" r:id="rId4" imgW="5154677" imgH="542587" progId="CorelDraw.Graphic.16">
                  <p:embed/>
                </p:oleObj>
              </mc:Choice>
              <mc:Fallback>
                <p:oleObj name="CorelDRAW" r:id="rId4" imgW="5154677" imgH="542587" progId="CorelDraw.Graphic.16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5885907"/>
                        <a:ext cx="12192000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>
            <a:extLst>
              <a:ext uri="{FF2B5EF4-FFF2-40B4-BE49-F238E27FC236}">
                <a16:creationId xmlns:a16="http://schemas.microsoft.com/office/drawing/2014/main" id="{B27B8A83-6055-40CE-B8A4-8A418A9E4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7" b="12"/>
          <a:stretch/>
        </p:blipFill>
        <p:spPr bwMode="auto">
          <a:xfrm>
            <a:off x="9629896" y="4999974"/>
            <a:ext cx="1692480" cy="4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03F838C-1217-41F5-B14B-4F302CE4D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896" y="5573349"/>
            <a:ext cx="2076206" cy="41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BAD0A76-AE95-4589-8094-45FB3175F450}"/>
              </a:ext>
            </a:extLst>
          </p:cNvPr>
          <p:cNvSpPr txBox="1"/>
          <p:nvPr/>
        </p:nvSpPr>
        <p:spPr>
          <a:xfrm>
            <a:off x="6416565" y="1279169"/>
            <a:ext cx="5713167" cy="1354822"/>
          </a:xfrm>
          <a:prstGeom prst="rect">
            <a:avLst/>
          </a:prstGeom>
          <a:solidFill>
            <a:srgbClr val="ED833B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pl-PL" sz="2200" b="1" dirty="0">
                <a:solidFill>
                  <a:schemeClr val="bg1"/>
                </a:solidFill>
                <a:latin typeface="+mj-lt"/>
              </a:rPr>
              <a:t>Budowa obwodnicy Piwnicznej w ciągu drogi krajowej DK87</a:t>
            </a:r>
            <a:endParaRPr lang="pl-PL" sz="22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90E1614-2952-4E1B-A9DA-616994441CD1}"/>
              </a:ext>
            </a:extLst>
          </p:cNvPr>
          <p:cNvSpPr txBox="1"/>
          <p:nvPr/>
        </p:nvSpPr>
        <p:spPr>
          <a:xfrm>
            <a:off x="9629896" y="4428861"/>
            <a:ext cx="1978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Wykonawca:</a:t>
            </a:r>
          </a:p>
        </p:txBody>
      </p:sp>
    </p:spTree>
    <p:extLst>
      <p:ext uri="{BB962C8B-B14F-4D97-AF65-F5344CB8AC3E}">
        <p14:creationId xmlns:p14="http://schemas.microsoft.com/office/powerpoint/2010/main" val="40217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934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0" y="5885907"/>
          <a:ext cx="12192000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CorelDRAW" r:id="rId3" imgW="5154677" imgH="542587" progId="CorelDraw.Graphic.16">
                  <p:embed/>
                </p:oleObj>
              </mc:Choice>
              <mc:Fallback>
                <p:oleObj name="CorelDRAW" r:id="rId3" imgW="5154677" imgH="542587" progId="CorelDraw.Graphic.16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885907"/>
                        <a:ext cx="12192000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5C31268A-472E-4006-803D-725E85120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7" b="12"/>
          <a:stretch/>
        </p:blipFill>
        <p:spPr bwMode="auto">
          <a:xfrm>
            <a:off x="10483067" y="265118"/>
            <a:ext cx="1186086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E8E1359-555C-45FE-9C8A-BC10D54D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68" y="620363"/>
            <a:ext cx="1477441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0C9125-2454-419C-A499-2A1B071B5E51}"/>
              </a:ext>
            </a:extLst>
          </p:cNvPr>
          <p:cNvSpPr txBox="1"/>
          <p:nvPr/>
        </p:nvSpPr>
        <p:spPr>
          <a:xfrm>
            <a:off x="9177765" y="218864"/>
            <a:ext cx="1248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Wykonawca: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74DF0AFA-2732-401C-82E7-90C4C9379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057" y="906424"/>
            <a:ext cx="3059885" cy="343536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pl-PL" b="1" dirty="0">
                <a:latin typeface="+mj-lt"/>
                <a:ea typeface="+mj-ea"/>
                <a:cs typeface="+mj-cs"/>
              </a:rPr>
              <a:t>WARIANT 2</a:t>
            </a: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83476E5-2029-404A-BD15-878B22F64D9B}"/>
              </a:ext>
            </a:extLst>
          </p:cNvPr>
          <p:cNvSpPr txBox="1"/>
          <p:nvPr/>
        </p:nvSpPr>
        <p:spPr>
          <a:xfrm>
            <a:off x="8637726" y="4388035"/>
            <a:ext cx="2309907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accent1"/>
                </a:solidFill>
              </a:rPr>
              <a:t>UKŁAD DROGOWY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8CCCF588-1883-4B9E-8317-B9419C10D1E2}"/>
              </a:ext>
            </a:extLst>
          </p:cNvPr>
          <p:cNvSpPr txBox="1"/>
          <p:nvPr/>
        </p:nvSpPr>
        <p:spPr>
          <a:xfrm>
            <a:off x="8657677" y="4841526"/>
            <a:ext cx="2289956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accent1"/>
                </a:solidFill>
              </a:rPr>
              <a:t>WIADUKT DROGOWY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BA86A73-29AD-4237-9746-A131A8D01BE0}"/>
              </a:ext>
            </a:extLst>
          </p:cNvPr>
          <p:cNvSpPr txBox="1"/>
          <p:nvPr/>
        </p:nvSpPr>
        <p:spPr>
          <a:xfrm>
            <a:off x="8657678" y="5292674"/>
            <a:ext cx="2289955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accent1"/>
                </a:solidFill>
              </a:rPr>
              <a:t>ESTAKADA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31ADED8-E263-43A5-8382-E1A291A18D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1370399"/>
            <a:ext cx="12192000" cy="293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0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934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0" y="5885907"/>
          <a:ext cx="12192000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CorelDRAW" r:id="rId3" imgW="5154677" imgH="542587" progId="CorelDraw.Graphic.16">
                  <p:embed/>
                </p:oleObj>
              </mc:Choice>
              <mc:Fallback>
                <p:oleObj name="CorelDRAW" r:id="rId3" imgW="5154677" imgH="542587" progId="CorelDraw.Graphic.16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885907"/>
                        <a:ext cx="12192000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5C31268A-472E-4006-803D-725E85120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7" b="12"/>
          <a:stretch/>
        </p:blipFill>
        <p:spPr bwMode="auto">
          <a:xfrm>
            <a:off x="10483067" y="265118"/>
            <a:ext cx="1186086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E8E1359-555C-45FE-9C8A-BC10D54D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68" y="620363"/>
            <a:ext cx="1477441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0C9125-2454-419C-A499-2A1B071B5E51}"/>
              </a:ext>
            </a:extLst>
          </p:cNvPr>
          <p:cNvSpPr txBox="1"/>
          <p:nvPr/>
        </p:nvSpPr>
        <p:spPr>
          <a:xfrm>
            <a:off x="9177765" y="218864"/>
            <a:ext cx="1248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Wykonawca: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E14D1F36-FEDC-43F2-991F-C7E33CAF6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057" y="906424"/>
            <a:ext cx="3059885" cy="343536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pl-PL" b="1" dirty="0">
                <a:latin typeface="+mj-lt"/>
                <a:ea typeface="+mj-ea"/>
                <a:cs typeface="+mj-cs"/>
              </a:rPr>
              <a:t>WARIANT 2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96FCDD9-3247-40EA-96CD-D08505C25F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89853"/>
            <a:ext cx="12192000" cy="327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934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0" y="5885907"/>
          <a:ext cx="12192000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CorelDRAW" r:id="rId3" imgW="5154677" imgH="542587" progId="CorelDraw.Graphic.16">
                  <p:embed/>
                </p:oleObj>
              </mc:Choice>
              <mc:Fallback>
                <p:oleObj name="CorelDRAW" r:id="rId3" imgW="5154677" imgH="542587" progId="CorelDraw.Graphic.16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885907"/>
                        <a:ext cx="12192000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5C31268A-472E-4006-803D-725E85120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7" b="12"/>
          <a:stretch/>
        </p:blipFill>
        <p:spPr bwMode="auto">
          <a:xfrm>
            <a:off x="10483067" y="265118"/>
            <a:ext cx="1186086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E8E1359-555C-45FE-9C8A-BC10D54D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68" y="620363"/>
            <a:ext cx="1477441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0C9125-2454-419C-A499-2A1B071B5E51}"/>
              </a:ext>
            </a:extLst>
          </p:cNvPr>
          <p:cNvSpPr txBox="1"/>
          <p:nvPr/>
        </p:nvSpPr>
        <p:spPr>
          <a:xfrm>
            <a:off x="9177765" y="218864"/>
            <a:ext cx="1248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Wykonawca: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779B414A-4BC3-4A2E-8192-EE862956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648" y="795622"/>
            <a:ext cx="3084703" cy="338276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pl-PL" b="1" dirty="0">
                <a:latin typeface="+mj-lt"/>
                <a:ea typeface="+mj-ea"/>
                <a:cs typeface="+mj-cs"/>
              </a:rPr>
              <a:t>WARIANT 3</a:t>
            </a:r>
            <a:endParaRPr lang="pl-PL" dirty="0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39E2B641-1745-4D92-9124-14735646CED6}"/>
              </a:ext>
            </a:extLst>
          </p:cNvPr>
          <p:cNvSpPr txBox="1">
            <a:spLocks/>
          </p:cNvSpPr>
          <p:nvPr/>
        </p:nvSpPr>
        <p:spPr>
          <a:xfrm>
            <a:off x="411061" y="1579628"/>
            <a:ext cx="11392249" cy="40850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sz="2800" dirty="0"/>
              <a:t>Wariant </a:t>
            </a:r>
            <a:r>
              <a:rPr lang="pl-PL" sz="2800" dirty="0" smtClean="0"/>
              <a:t>3 </a:t>
            </a:r>
            <a:r>
              <a:rPr lang="pl-PL" sz="2800" dirty="0"/>
              <a:t>przebiega po zachodniej stronie miejscowości i rozpoczyna się na istniejącej </a:t>
            </a:r>
            <a:r>
              <a:rPr lang="pl-PL" sz="2800" dirty="0" smtClean="0"/>
              <a:t>DK87, od skrzyżowania </a:t>
            </a:r>
            <a:r>
              <a:rPr lang="pl-PL" sz="2800" dirty="0"/>
              <a:t>typu </a:t>
            </a:r>
            <a:r>
              <a:rPr lang="pl-PL" sz="2800" dirty="0" smtClean="0"/>
              <a:t>rondo, </a:t>
            </a:r>
            <a:r>
              <a:rPr lang="pl-PL" sz="2800" dirty="0"/>
              <a:t>w rejonie cmentarza. Następnie wznosi się obiektem </a:t>
            </a:r>
            <a:r>
              <a:rPr lang="pl-PL" sz="2800" dirty="0" smtClean="0"/>
              <a:t>mostowym, </a:t>
            </a:r>
            <a:r>
              <a:rPr lang="pl-PL" sz="2800" dirty="0"/>
              <a:t>przechodzącym w </a:t>
            </a:r>
            <a:r>
              <a:rPr lang="pl-PL" sz="2800" dirty="0" smtClean="0"/>
              <a:t>rozkop, </a:t>
            </a:r>
            <a:r>
              <a:rPr lang="pl-PL" sz="2800" dirty="0"/>
              <a:t>przebiegając łukiem prowadzącym w kierunku południowym. Po wyjściu z rozkopu przechodzi obiektem nad </a:t>
            </a:r>
            <a:r>
              <a:rPr lang="pl-PL" sz="2800" dirty="0" smtClean="0"/>
              <a:t>doliną, następnie bezpośrednio w tunelu </a:t>
            </a:r>
            <a:r>
              <a:rPr lang="pl-PL" sz="2800" dirty="0"/>
              <a:t>pod górą </a:t>
            </a:r>
            <a:r>
              <a:rPr lang="pl-PL" sz="2800" dirty="0" err="1" smtClean="0"/>
              <a:t>Węgielnik</a:t>
            </a:r>
            <a:r>
              <a:rPr lang="pl-PL" sz="2800" dirty="0" smtClean="0"/>
              <a:t>, o </a:t>
            </a:r>
            <a:r>
              <a:rPr lang="pl-PL" sz="2800" dirty="0"/>
              <a:t>długości ok. </a:t>
            </a:r>
            <a:r>
              <a:rPr lang="pl-PL" sz="2800" dirty="0" smtClean="0"/>
              <a:t>470 m, </a:t>
            </a:r>
            <a:r>
              <a:rPr lang="pl-PL" sz="2800" dirty="0"/>
              <a:t>prowadząc </a:t>
            </a:r>
            <a:r>
              <a:rPr lang="pl-PL" sz="2800" dirty="0" smtClean="0"/>
              <a:t>do </a:t>
            </a:r>
            <a:r>
              <a:rPr lang="pl-PL" sz="2800" dirty="0"/>
              <a:t>wylotu po południowej stronie zbocza. W tym miejscu tunel przechodzi w estakadę nad ul. Daszyńskiego, linią kolejową i rzeką </a:t>
            </a:r>
            <a:r>
              <a:rPr lang="pl-PL" sz="2800" dirty="0" smtClean="0"/>
              <a:t>Poprad, </a:t>
            </a:r>
            <a:r>
              <a:rPr lang="pl-PL" sz="2800" dirty="0"/>
              <a:t>schodząc do poziomu terenu po zachodniej stronie </a:t>
            </a:r>
            <a:r>
              <a:rPr lang="pl-PL" sz="2800" dirty="0" smtClean="0"/>
              <a:t>szkoły. </a:t>
            </a:r>
            <a:r>
              <a:rPr lang="pl-PL" sz="2800" dirty="0"/>
              <a:t>N</a:t>
            </a:r>
            <a:r>
              <a:rPr lang="pl-PL" sz="2800" dirty="0" smtClean="0"/>
              <a:t>astępnie </a:t>
            </a:r>
            <a:r>
              <a:rPr lang="pl-PL" sz="2800" dirty="0"/>
              <a:t>łukiem </a:t>
            </a:r>
            <a:r>
              <a:rPr lang="pl-PL" sz="2800" dirty="0" smtClean="0"/>
              <a:t>obwodnica </a:t>
            </a:r>
            <a:r>
              <a:rPr lang="pl-PL" sz="2800" dirty="0" smtClean="0"/>
              <a:t>włącza </a:t>
            </a:r>
            <a:r>
              <a:rPr lang="pl-PL" sz="2800" dirty="0"/>
              <a:t>się do istniejącego układu </a:t>
            </a:r>
            <a:r>
              <a:rPr lang="pl-PL" sz="2800" dirty="0" smtClean="0"/>
              <a:t>drogowego, </a:t>
            </a:r>
            <a:r>
              <a:rPr lang="pl-PL" sz="2800" dirty="0"/>
              <a:t>poprzez skrzyżowanie typu rondo.</a:t>
            </a:r>
            <a:endParaRPr lang="pl-P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34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934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0" y="5885907"/>
          <a:ext cx="12192000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CorelDRAW" r:id="rId3" imgW="5154677" imgH="542587" progId="CorelDraw.Graphic.16">
                  <p:embed/>
                </p:oleObj>
              </mc:Choice>
              <mc:Fallback>
                <p:oleObj name="CorelDRAW" r:id="rId3" imgW="5154677" imgH="542587" progId="CorelDraw.Graphic.16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885907"/>
                        <a:ext cx="12192000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5C31268A-472E-4006-803D-725E85120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7" b="12"/>
          <a:stretch/>
        </p:blipFill>
        <p:spPr bwMode="auto">
          <a:xfrm>
            <a:off x="10483067" y="265118"/>
            <a:ext cx="1186086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E8E1359-555C-45FE-9C8A-BC10D54D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68" y="620363"/>
            <a:ext cx="1477441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0C9125-2454-419C-A499-2A1B071B5E51}"/>
              </a:ext>
            </a:extLst>
          </p:cNvPr>
          <p:cNvSpPr txBox="1"/>
          <p:nvPr/>
        </p:nvSpPr>
        <p:spPr>
          <a:xfrm>
            <a:off x="9177765" y="218864"/>
            <a:ext cx="1248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Wykonawca: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FB5969A-AABF-4AAD-8EB9-68468D8D3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055" y="363357"/>
            <a:ext cx="3059885" cy="343536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pl-PL" b="1" dirty="0">
                <a:latin typeface="+mj-lt"/>
                <a:ea typeface="+mj-ea"/>
                <a:cs typeface="+mj-cs"/>
              </a:rPr>
              <a:t>WARIANT 3</a:t>
            </a:r>
            <a:endParaRPr lang="pl-PL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2A0D467-D639-4081-AD31-E3B6B75F717B}"/>
              </a:ext>
            </a:extLst>
          </p:cNvPr>
          <p:cNvSpPr txBox="1"/>
          <p:nvPr/>
        </p:nvSpPr>
        <p:spPr>
          <a:xfrm>
            <a:off x="6000178" y="5317482"/>
            <a:ext cx="2309907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accent1"/>
                </a:solidFill>
              </a:rPr>
              <a:t>UKŁAD DROGOWY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822ED89D-415D-446C-B682-713A391A38D7}"/>
              </a:ext>
            </a:extLst>
          </p:cNvPr>
          <p:cNvSpPr txBox="1"/>
          <p:nvPr/>
        </p:nvSpPr>
        <p:spPr>
          <a:xfrm>
            <a:off x="6010153" y="5747161"/>
            <a:ext cx="2289956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accent1"/>
                </a:solidFill>
              </a:rPr>
              <a:t>WIADUKT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65D212A-A3D4-4D7A-B9A6-1DA5AE6561D0}"/>
              </a:ext>
            </a:extLst>
          </p:cNvPr>
          <p:cNvSpPr txBox="1"/>
          <p:nvPr/>
        </p:nvSpPr>
        <p:spPr>
          <a:xfrm>
            <a:off x="8498287" y="5317482"/>
            <a:ext cx="2289955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accent1"/>
                </a:solidFill>
              </a:rPr>
              <a:t>TUNEL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1F4A875-AB14-47B4-A710-EF5DD6C88ECB}"/>
              </a:ext>
            </a:extLst>
          </p:cNvPr>
          <p:cNvSpPr txBox="1"/>
          <p:nvPr/>
        </p:nvSpPr>
        <p:spPr>
          <a:xfrm>
            <a:off x="8498285" y="5757627"/>
            <a:ext cx="2289957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accent1"/>
                </a:solidFill>
              </a:rPr>
              <a:t>ESTAKADA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FDFF32A-A4BC-4AD6-BF59-8BA235CFBF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" y="987099"/>
            <a:ext cx="12192000" cy="384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934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0" y="5885907"/>
          <a:ext cx="12192000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CorelDRAW" r:id="rId3" imgW="5154677" imgH="542587" progId="CorelDraw.Graphic.16">
                  <p:embed/>
                </p:oleObj>
              </mc:Choice>
              <mc:Fallback>
                <p:oleObj name="CorelDRAW" r:id="rId3" imgW="5154677" imgH="542587" progId="CorelDraw.Graphic.16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885907"/>
                        <a:ext cx="12192000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5C31268A-472E-4006-803D-725E85120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7" b="12"/>
          <a:stretch/>
        </p:blipFill>
        <p:spPr bwMode="auto">
          <a:xfrm>
            <a:off x="10483067" y="265118"/>
            <a:ext cx="1186086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E8E1359-555C-45FE-9C8A-BC10D54D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68" y="620363"/>
            <a:ext cx="1477441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0C9125-2454-419C-A499-2A1B071B5E51}"/>
              </a:ext>
            </a:extLst>
          </p:cNvPr>
          <p:cNvSpPr txBox="1"/>
          <p:nvPr/>
        </p:nvSpPr>
        <p:spPr>
          <a:xfrm>
            <a:off x="9177765" y="218864"/>
            <a:ext cx="1248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Wykonawca: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7997900-F058-4672-A935-EA75516A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057" y="906424"/>
            <a:ext cx="3059885" cy="343536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pl-PL" b="1" dirty="0">
                <a:latin typeface="+mj-lt"/>
                <a:ea typeface="+mj-ea"/>
                <a:cs typeface="+mj-cs"/>
              </a:rPr>
              <a:t>WARIANT 3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72EF3F6-0055-438A-93FE-2C1D28B4E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61126"/>
            <a:ext cx="12192000" cy="421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6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934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0" y="5885907"/>
          <a:ext cx="12192000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CorelDRAW" r:id="rId3" imgW="5154677" imgH="542587" progId="CorelDraw.Graphic.16">
                  <p:embed/>
                </p:oleObj>
              </mc:Choice>
              <mc:Fallback>
                <p:oleObj name="CorelDRAW" r:id="rId3" imgW="5154677" imgH="542587" progId="CorelDraw.Graphic.16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885907"/>
                        <a:ext cx="12192000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5C31268A-472E-4006-803D-725E85120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7" b="12"/>
          <a:stretch/>
        </p:blipFill>
        <p:spPr bwMode="auto">
          <a:xfrm>
            <a:off x="10483067" y="265118"/>
            <a:ext cx="1186086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E8E1359-555C-45FE-9C8A-BC10D54D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68" y="620363"/>
            <a:ext cx="1477441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0C9125-2454-419C-A499-2A1B071B5E51}"/>
              </a:ext>
            </a:extLst>
          </p:cNvPr>
          <p:cNvSpPr txBox="1"/>
          <p:nvPr/>
        </p:nvSpPr>
        <p:spPr>
          <a:xfrm>
            <a:off x="9177765" y="218864"/>
            <a:ext cx="1248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Wykonawca:</a:t>
            </a:r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204792E0-8880-4F04-893D-08B079A01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887429"/>
              </p:ext>
            </p:extLst>
          </p:nvPr>
        </p:nvGraphicFramePr>
        <p:xfrm>
          <a:off x="1049766" y="1510017"/>
          <a:ext cx="10359260" cy="2971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815">
                  <a:extLst>
                    <a:ext uri="{9D8B030D-6E8A-4147-A177-3AD203B41FA5}">
                      <a16:colId xmlns:a16="http://schemas.microsoft.com/office/drawing/2014/main" val="3457264663"/>
                    </a:ext>
                  </a:extLst>
                </a:gridCol>
                <a:gridCol w="2589815">
                  <a:extLst>
                    <a:ext uri="{9D8B030D-6E8A-4147-A177-3AD203B41FA5}">
                      <a16:colId xmlns:a16="http://schemas.microsoft.com/office/drawing/2014/main" val="3941246892"/>
                    </a:ext>
                  </a:extLst>
                </a:gridCol>
                <a:gridCol w="2589815">
                  <a:extLst>
                    <a:ext uri="{9D8B030D-6E8A-4147-A177-3AD203B41FA5}">
                      <a16:colId xmlns:a16="http://schemas.microsoft.com/office/drawing/2014/main" val="1848241602"/>
                    </a:ext>
                  </a:extLst>
                </a:gridCol>
                <a:gridCol w="2589815">
                  <a:extLst>
                    <a:ext uri="{9D8B030D-6E8A-4147-A177-3AD203B41FA5}">
                      <a16:colId xmlns:a16="http://schemas.microsoft.com/office/drawing/2014/main" val="702431430"/>
                    </a:ext>
                  </a:extLst>
                </a:gridCol>
              </a:tblGrid>
              <a:tr h="594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l-PL" sz="20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WARIANT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WARIANT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WARIANT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176503"/>
                  </a:ext>
                </a:extLst>
              </a:tr>
              <a:tr h="594362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Długość przebudowy DK7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ok. 2370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ok. 2460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ok. 2000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322314"/>
                  </a:ext>
                </a:extLst>
              </a:tr>
              <a:tr h="594362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Rozbiórki budynków mieszkalnych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167260"/>
                  </a:ext>
                </a:extLst>
              </a:tr>
              <a:tr h="594362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Rozbiórki budynków innych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198327"/>
                  </a:ext>
                </a:extLst>
              </a:tr>
              <a:tr h="594362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Długość tunelu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690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490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319144"/>
                  </a:ext>
                </a:extLst>
              </a:tr>
            </a:tbl>
          </a:graphicData>
        </a:graphic>
      </p:graphicFrame>
      <p:sp>
        <p:nvSpPr>
          <p:cNvPr id="11" name="Tytuł 1">
            <a:extLst>
              <a:ext uri="{FF2B5EF4-FFF2-40B4-BE49-F238E27FC236}">
                <a16:creationId xmlns:a16="http://schemas.microsoft.com/office/drawing/2014/main" id="{F0A9D889-AC62-4D9D-9EC3-36255DEA5E77}"/>
              </a:ext>
            </a:extLst>
          </p:cNvPr>
          <p:cNvSpPr txBox="1">
            <a:spLocks/>
          </p:cNvSpPr>
          <p:nvPr/>
        </p:nvSpPr>
        <p:spPr>
          <a:xfrm>
            <a:off x="4837594" y="709219"/>
            <a:ext cx="2516811" cy="6369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72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l-PL" sz="2400" b="1" dirty="0"/>
              <a:t>Informacje ogólne:</a:t>
            </a:r>
          </a:p>
        </p:txBody>
      </p:sp>
    </p:spTree>
    <p:extLst>
      <p:ext uri="{BB962C8B-B14F-4D97-AF65-F5344CB8AC3E}">
        <p14:creationId xmlns:p14="http://schemas.microsoft.com/office/powerpoint/2010/main" val="324502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DFC18A8-514D-405B-A3AC-2F0BCD888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98" y="912663"/>
            <a:ext cx="8363778" cy="557585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0" y="0"/>
            <a:ext cx="12192000" cy="934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0" y="5885907"/>
          <a:ext cx="12192000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CorelDRAW" r:id="rId4" imgW="5154677" imgH="542587" progId="CorelDraw.Graphic.16">
                  <p:embed/>
                </p:oleObj>
              </mc:Choice>
              <mc:Fallback>
                <p:oleObj name="CorelDRAW" r:id="rId4" imgW="5154677" imgH="542587" progId="CorelDraw.Graphic.16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5885907"/>
                        <a:ext cx="12192000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5C31268A-472E-4006-803D-725E85120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7" b="12"/>
          <a:stretch/>
        </p:blipFill>
        <p:spPr bwMode="auto">
          <a:xfrm>
            <a:off x="10483067" y="265118"/>
            <a:ext cx="1186086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E8E1359-555C-45FE-9C8A-BC10D54D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68" y="620363"/>
            <a:ext cx="1477441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0C9125-2454-419C-A499-2A1B071B5E51}"/>
              </a:ext>
            </a:extLst>
          </p:cNvPr>
          <p:cNvSpPr txBox="1"/>
          <p:nvPr/>
        </p:nvSpPr>
        <p:spPr>
          <a:xfrm>
            <a:off x="9177765" y="218864"/>
            <a:ext cx="1248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Wykonawca: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2E24E8E-73AC-4D13-90A4-6258E08A3308}"/>
              </a:ext>
            </a:extLst>
          </p:cNvPr>
          <p:cNvSpPr txBox="1"/>
          <p:nvPr/>
        </p:nvSpPr>
        <p:spPr>
          <a:xfrm>
            <a:off x="2980110" y="388141"/>
            <a:ext cx="5673754" cy="1565304"/>
          </a:xfrm>
          <a:prstGeom prst="rect">
            <a:avLst/>
          </a:prstGeom>
          <a:solidFill>
            <a:srgbClr val="ED833B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  <a:latin typeface="+mj-lt"/>
              </a:rPr>
              <a:t>Dziękujemy za uwagę</a:t>
            </a:r>
            <a:endParaRPr lang="pl-PL" sz="48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457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934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549462"/>
              </p:ext>
            </p:extLst>
          </p:nvPr>
        </p:nvGraphicFramePr>
        <p:xfrm>
          <a:off x="0" y="5885907"/>
          <a:ext cx="12192000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CorelDRAW" r:id="rId3" imgW="5154677" imgH="542587" progId="CorelDraw.Graphic.16">
                  <p:embed/>
                </p:oleObj>
              </mc:Choice>
              <mc:Fallback>
                <p:oleObj name="CorelDRAW" r:id="rId3" imgW="5154677" imgH="542587" progId="CorelDraw.Graphic.16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885907"/>
                        <a:ext cx="12192000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5C31268A-472E-4006-803D-725E85120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7" b="12"/>
          <a:stretch/>
        </p:blipFill>
        <p:spPr bwMode="auto">
          <a:xfrm>
            <a:off x="10483067" y="265118"/>
            <a:ext cx="1186086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E8E1359-555C-45FE-9C8A-BC10D54D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68" y="620363"/>
            <a:ext cx="1477441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0C9125-2454-419C-A499-2A1B071B5E51}"/>
              </a:ext>
            </a:extLst>
          </p:cNvPr>
          <p:cNvSpPr txBox="1"/>
          <p:nvPr/>
        </p:nvSpPr>
        <p:spPr>
          <a:xfrm>
            <a:off x="9177765" y="218864"/>
            <a:ext cx="1248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Wykonawca: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CCFE2DAC-6078-4587-B9C2-9733ACE74A9D}"/>
              </a:ext>
            </a:extLst>
          </p:cNvPr>
          <p:cNvSpPr txBox="1">
            <a:spLocks/>
          </p:cNvSpPr>
          <p:nvPr/>
        </p:nvSpPr>
        <p:spPr>
          <a:xfrm>
            <a:off x="1857365" y="1641755"/>
            <a:ext cx="8569280" cy="4360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2300" dirty="0">
                <a:latin typeface="+mn-lt"/>
              </a:rPr>
              <a:t>budowa obwodnicy o długości około 2,5 km;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2300" dirty="0">
                <a:latin typeface="+mn-lt"/>
              </a:rPr>
              <a:t>budowa skrzyżowań na początku i końcu obwodnicy;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2300" dirty="0">
                <a:latin typeface="+mn-lt"/>
              </a:rPr>
              <a:t>przebudowa istniejących skrzyżowań w niezbędnym zakresie; 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2300" dirty="0">
                <a:latin typeface="+mn-lt"/>
              </a:rPr>
              <a:t>budowa murów oporowych;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2300" dirty="0">
                <a:latin typeface="+mn-lt"/>
              </a:rPr>
              <a:t>budowa lub przebudowa obiektów inżynierskich, 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2300" dirty="0">
                <a:latin typeface="+mn-lt"/>
              </a:rPr>
              <a:t>budowa lub przebudowa odwodnienia projektowanych dróg oraz obiektów,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2300" dirty="0">
                <a:latin typeface="+mn-lt"/>
              </a:rPr>
              <a:t>budowa lub przebudowa oświetlenia,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2300" dirty="0">
                <a:latin typeface="+mn-lt"/>
              </a:rPr>
              <a:t>budowa urządzeń i obiektów ochrony środowiska,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2300" dirty="0">
                <a:latin typeface="+mn-lt"/>
              </a:rPr>
              <a:t>przebudowa infrastruktury technicznej,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2300" dirty="0">
                <a:latin typeface="+mn-lt"/>
              </a:rPr>
              <a:t>wykonanie urządzeń BRD, w tym znaków zmiennej treści i barier ochronnych, oznakowania poziomego i pionowego, 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2300" dirty="0">
                <a:latin typeface="+mn-lt"/>
              </a:rPr>
              <a:t>rozbiórka obiektów kolidujących z projektowaną drogą, </a:t>
            </a:r>
          </a:p>
          <a:p>
            <a:endParaRPr lang="pl-PL" sz="1600" dirty="0">
              <a:latin typeface="+mn-lt"/>
              <a:ea typeface="+mn-ea"/>
              <a:cs typeface="+mn-cs"/>
            </a:endParaRPr>
          </a:p>
          <a:p>
            <a:endParaRPr lang="pl-PL" sz="1600" dirty="0">
              <a:latin typeface="+mn-lt"/>
              <a:ea typeface="+mn-ea"/>
              <a:cs typeface="+mn-cs"/>
            </a:endParaRPr>
          </a:p>
          <a:p>
            <a:endParaRPr lang="pl-PL" sz="2400" b="1" dirty="0"/>
          </a:p>
          <a:p>
            <a:endParaRPr lang="pl-PL" sz="2400" b="1" dirty="0"/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DFAFC75C-9675-4F05-AF14-9E29C63B13C3}"/>
              </a:ext>
            </a:extLst>
          </p:cNvPr>
          <p:cNvSpPr txBox="1">
            <a:spLocks/>
          </p:cNvSpPr>
          <p:nvPr/>
        </p:nvSpPr>
        <p:spPr>
          <a:xfrm>
            <a:off x="3549941" y="883093"/>
            <a:ext cx="5092117" cy="5733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7200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l-PL" sz="2400" b="1" dirty="0"/>
              <a:t>Ogólny zakres planowanej inwestycji:</a:t>
            </a:r>
          </a:p>
        </p:txBody>
      </p:sp>
    </p:spTree>
    <p:extLst>
      <p:ext uri="{BB962C8B-B14F-4D97-AF65-F5344CB8AC3E}">
        <p14:creationId xmlns:p14="http://schemas.microsoft.com/office/powerpoint/2010/main" val="20650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934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0" y="5885907"/>
          <a:ext cx="12192000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CorelDRAW" r:id="rId3" imgW="5154677" imgH="542587" progId="CorelDraw.Graphic.16">
                  <p:embed/>
                </p:oleObj>
              </mc:Choice>
              <mc:Fallback>
                <p:oleObj name="CorelDRAW" r:id="rId3" imgW="5154677" imgH="542587" progId="CorelDraw.Graphic.16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885907"/>
                        <a:ext cx="12192000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5C31268A-472E-4006-803D-725E85120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7" b="12"/>
          <a:stretch/>
        </p:blipFill>
        <p:spPr bwMode="auto">
          <a:xfrm>
            <a:off x="10483067" y="265118"/>
            <a:ext cx="1186086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E8E1359-555C-45FE-9C8A-BC10D54D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68" y="620363"/>
            <a:ext cx="1477441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0C9125-2454-419C-A499-2A1B071B5E51}"/>
              </a:ext>
            </a:extLst>
          </p:cNvPr>
          <p:cNvSpPr txBox="1"/>
          <p:nvPr/>
        </p:nvSpPr>
        <p:spPr>
          <a:xfrm>
            <a:off x="9177765" y="218864"/>
            <a:ext cx="1248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Wykonawca: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B491B49-D250-4029-A599-9038D943F5CD}"/>
              </a:ext>
            </a:extLst>
          </p:cNvPr>
          <p:cNvSpPr txBox="1">
            <a:spLocks/>
          </p:cNvSpPr>
          <p:nvPr/>
        </p:nvSpPr>
        <p:spPr>
          <a:xfrm>
            <a:off x="2760913" y="2352723"/>
            <a:ext cx="7849282" cy="25444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300" dirty="0">
                <a:latin typeface="+mn-lt"/>
              </a:rPr>
              <a:t>poprawa bezpieczeństwa ruchu drogowego,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300" dirty="0">
                <a:latin typeface="+mn-lt"/>
              </a:rPr>
              <a:t>upłynnienie ruchu,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300" dirty="0">
                <a:latin typeface="+mn-lt"/>
              </a:rPr>
              <a:t>poprawa komfortu podróżowania,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300" dirty="0">
                <a:latin typeface="+mn-lt"/>
              </a:rPr>
              <a:t>minimalizacja zatorów drogowych,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300" dirty="0">
                <a:latin typeface="+mn-lt"/>
              </a:rPr>
              <a:t>redukcja czasów przejazdu,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300" dirty="0">
                <a:latin typeface="+mn-lt"/>
              </a:rPr>
              <a:t>ograniczenia emisji hałasu i CO</a:t>
            </a:r>
            <a:r>
              <a:rPr lang="pl-PL" sz="2300" baseline="-25000" dirty="0">
                <a:latin typeface="+mn-lt"/>
              </a:rPr>
              <a:t>2</a:t>
            </a:r>
            <a:r>
              <a:rPr lang="pl-PL" sz="2300" dirty="0">
                <a:latin typeface="+mn-lt"/>
              </a:rPr>
              <a:t> ( ochrona środowiska).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E26ED9CE-6AC1-47C5-8A25-617BA331D7CE}"/>
              </a:ext>
            </a:extLst>
          </p:cNvPr>
          <p:cNvSpPr txBox="1">
            <a:spLocks/>
          </p:cNvSpPr>
          <p:nvPr/>
        </p:nvSpPr>
        <p:spPr>
          <a:xfrm>
            <a:off x="2409149" y="1285433"/>
            <a:ext cx="7373698" cy="6562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72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l-PL" sz="2400" b="1" dirty="0"/>
              <a:t>Bezpośrednie korzyści wynikające z planowanej inwestycji:</a:t>
            </a:r>
          </a:p>
        </p:txBody>
      </p:sp>
    </p:spTree>
    <p:extLst>
      <p:ext uri="{BB962C8B-B14F-4D97-AF65-F5344CB8AC3E}">
        <p14:creationId xmlns:p14="http://schemas.microsoft.com/office/powerpoint/2010/main" val="27138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934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0" y="5885907"/>
          <a:ext cx="12192000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CorelDRAW" r:id="rId3" imgW="5154677" imgH="542587" progId="CorelDraw.Graphic.16">
                  <p:embed/>
                </p:oleObj>
              </mc:Choice>
              <mc:Fallback>
                <p:oleObj name="CorelDRAW" r:id="rId3" imgW="5154677" imgH="542587" progId="CorelDraw.Graphic.16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885907"/>
                        <a:ext cx="12192000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5C31268A-472E-4006-803D-725E85120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7" b="12"/>
          <a:stretch/>
        </p:blipFill>
        <p:spPr bwMode="auto">
          <a:xfrm>
            <a:off x="10483067" y="265118"/>
            <a:ext cx="1186086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E8E1359-555C-45FE-9C8A-BC10D54D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68" y="620363"/>
            <a:ext cx="1477441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0C9125-2454-419C-A499-2A1B071B5E51}"/>
              </a:ext>
            </a:extLst>
          </p:cNvPr>
          <p:cNvSpPr txBox="1"/>
          <p:nvPr/>
        </p:nvSpPr>
        <p:spPr>
          <a:xfrm>
            <a:off x="9177765" y="218864"/>
            <a:ext cx="1248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Wykonawca:</a:t>
            </a: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F4CB3834-B3F9-46A2-8FC5-82BCBADFC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91" y="1047277"/>
            <a:ext cx="5303461" cy="1840394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l-PL" sz="2000" b="1" dirty="0">
                <a:latin typeface="+mj-lt"/>
                <a:ea typeface="+mj-ea"/>
                <a:cs typeface="+mj-cs"/>
              </a:rPr>
              <a:t>Podstawowe parametry techniczne drogi krajowej:</a:t>
            </a:r>
          </a:p>
          <a:p>
            <a:pPr marL="342900" lvl="1" indent="-342900">
              <a:spcBef>
                <a:spcPct val="0"/>
              </a:spcBef>
            </a:pPr>
            <a:r>
              <a:rPr lang="pl-PL" sz="1600" dirty="0"/>
              <a:t>klasa techniczna – GP </a:t>
            </a:r>
          </a:p>
          <a:p>
            <a:pPr marL="342900" lvl="1" indent="-342900">
              <a:spcBef>
                <a:spcPct val="0"/>
              </a:spcBef>
            </a:pPr>
            <a:r>
              <a:rPr lang="pl-PL" sz="1600" dirty="0"/>
              <a:t>prędkość projektowa – W1, W3: 70 km/h; W2: 60 km/h</a:t>
            </a:r>
          </a:p>
          <a:p>
            <a:pPr marL="342900" lvl="1" indent="-342900">
              <a:spcBef>
                <a:spcPct val="0"/>
              </a:spcBef>
            </a:pPr>
            <a:r>
              <a:rPr lang="pl-PL" sz="1600" dirty="0"/>
              <a:t>prędkość miarodajna – W1, W3: 90  km/h; W2 80 km/h</a:t>
            </a:r>
          </a:p>
          <a:p>
            <a:pPr marL="342900" lvl="1" indent="-342900">
              <a:spcBef>
                <a:spcPct val="0"/>
              </a:spcBef>
            </a:pPr>
            <a:r>
              <a:rPr lang="pl-PL" sz="1600" dirty="0"/>
              <a:t>szer. pasa ruchu – 3.50 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A599ADC-CD78-4997-8CD9-2817E807E0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0275" y="2254132"/>
            <a:ext cx="77914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934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129225"/>
              </p:ext>
            </p:extLst>
          </p:nvPr>
        </p:nvGraphicFramePr>
        <p:xfrm>
          <a:off x="0" y="5857119"/>
          <a:ext cx="12192000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CorelDRAW" r:id="rId3" imgW="5154677" imgH="542587" progId="CorelDraw.Graphic.16">
                  <p:embed/>
                </p:oleObj>
              </mc:Choice>
              <mc:Fallback>
                <p:oleObj name="CorelDRAW" r:id="rId3" imgW="5154677" imgH="542587" progId="CorelDraw.Graphic.16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857119"/>
                        <a:ext cx="12192000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5C31268A-472E-4006-803D-725E85120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7" b="12"/>
          <a:stretch/>
        </p:blipFill>
        <p:spPr bwMode="auto">
          <a:xfrm>
            <a:off x="10483067" y="265118"/>
            <a:ext cx="1186086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E8E1359-555C-45FE-9C8A-BC10D54D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68" y="620363"/>
            <a:ext cx="1477441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0C9125-2454-419C-A499-2A1B071B5E51}"/>
              </a:ext>
            </a:extLst>
          </p:cNvPr>
          <p:cNvSpPr txBox="1"/>
          <p:nvPr/>
        </p:nvSpPr>
        <p:spPr>
          <a:xfrm>
            <a:off x="9177765" y="218864"/>
            <a:ext cx="1248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Wykonawca:</a:t>
            </a: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9D938F22-27CB-4234-9B54-EE7B2904C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922" y="1292768"/>
            <a:ext cx="1895078" cy="459214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pl-PL" b="1" dirty="0">
                <a:latin typeface="+mj-lt"/>
                <a:ea typeface="+mj-ea"/>
                <a:cs typeface="+mj-cs"/>
              </a:rPr>
              <a:t>WARIANT 1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4A352C2-E460-4C46-9464-3FC52804EB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2531194" y="1343518"/>
            <a:ext cx="6217257" cy="37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8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934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0" y="5885907"/>
          <a:ext cx="12192000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CorelDRAW" r:id="rId3" imgW="5154677" imgH="542587" progId="CorelDraw.Graphic.16">
                  <p:embed/>
                </p:oleObj>
              </mc:Choice>
              <mc:Fallback>
                <p:oleObj name="CorelDRAW" r:id="rId3" imgW="5154677" imgH="542587" progId="CorelDraw.Graphic.16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885907"/>
                        <a:ext cx="12192000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5C31268A-472E-4006-803D-725E85120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7" b="12"/>
          <a:stretch/>
        </p:blipFill>
        <p:spPr bwMode="auto">
          <a:xfrm>
            <a:off x="10483067" y="265118"/>
            <a:ext cx="1186086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E8E1359-555C-45FE-9C8A-BC10D54D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68" y="620363"/>
            <a:ext cx="1477441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0C9125-2454-419C-A499-2A1B071B5E51}"/>
              </a:ext>
            </a:extLst>
          </p:cNvPr>
          <p:cNvSpPr txBox="1"/>
          <p:nvPr/>
        </p:nvSpPr>
        <p:spPr>
          <a:xfrm>
            <a:off x="9177765" y="218864"/>
            <a:ext cx="1248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Wykonawca: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779B414A-4BC3-4A2E-8192-EE862956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648" y="795622"/>
            <a:ext cx="3084703" cy="338276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pl-PL" b="1" dirty="0">
                <a:latin typeface="+mj-lt"/>
                <a:ea typeface="+mj-ea"/>
                <a:cs typeface="+mj-cs"/>
              </a:rPr>
              <a:t>WARIANT 1</a:t>
            </a:r>
            <a:endParaRPr lang="pl-PL" dirty="0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39E2B641-1745-4D92-9124-14735646CED6}"/>
              </a:ext>
            </a:extLst>
          </p:cNvPr>
          <p:cNvSpPr txBox="1">
            <a:spLocks/>
          </p:cNvSpPr>
          <p:nvPr/>
        </p:nvSpPr>
        <p:spPr>
          <a:xfrm>
            <a:off x="411061" y="1579628"/>
            <a:ext cx="11392249" cy="40850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sz="2800" dirty="0"/>
              <a:t>Wariant 1 przebiega po wschodniej stronie miejscowości i rozpoczyna się na istniejącej DK87 skrzyżowaniem typu rondo w rejonie cmentarza. Następnie przechodzi wiaduktem nad linią kolejową oraz nad drogą w kierunku centrum Piwnicznej. Dalej przebiega łukiem między linią kolejową i rzeką Poprad.               W rejonie stacji PKP przechodzi w </a:t>
            </a:r>
            <a:r>
              <a:rPr lang="pl-PL" sz="2800" dirty="0" smtClean="0"/>
              <a:t>estakadę, </a:t>
            </a:r>
            <a:r>
              <a:rPr lang="pl-PL" sz="2800" dirty="0"/>
              <a:t>biegnącą </a:t>
            </a:r>
            <a:r>
              <a:rPr lang="pl-PL" sz="2800" dirty="0" smtClean="0"/>
              <a:t>nad: </a:t>
            </a:r>
            <a:r>
              <a:rPr lang="pl-PL" sz="2800" dirty="0"/>
              <a:t>rzeką Poprad, kładką i równolegle nad ul. Kościuszki, gdzie później przechodzi bezpośrednio w tunel pod górą Mały </a:t>
            </a:r>
            <a:r>
              <a:rPr lang="pl-PL" sz="2800" dirty="0" err="1"/>
              <a:t>Kicarz</a:t>
            </a:r>
            <a:r>
              <a:rPr lang="pl-PL" sz="2800" dirty="0"/>
              <a:t>. Po stronie południowej wariant 1 włącza się do istniejącego przebiegu DK87. W tym miejscu zaprojektowano węzeł zapewniający niepełne relacje </a:t>
            </a:r>
            <a:r>
              <a:rPr lang="pl-PL" sz="2800" dirty="0" smtClean="0"/>
              <a:t>skrętne: </a:t>
            </a:r>
            <a:r>
              <a:rPr lang="pl-PL" sz="2800" dirty="0"/>
              <a:t>centrum Piwnicznej – Mniszek oraz relację odwrotną z Mniszka w kierunku centrum Piwnicznej.</a:t>
            </a:r>
            <a:endParaRPr lang="pl-P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596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934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0" y="5885907"/>
          <a:ext cx="12192000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CorelDRAW" r:id="rId3" imgW="5154677" imgH="542587" progId="CorelDraw.Graphic.16">
                  <p:embed/>
                </p:oleObj>
              </mc:Choice>
              <mc:Fallback>
                <p:oleObj name="CorelDRAW" r:id="rId3" imgW="5154677" imgH="542587" progId="CorelDraw.Graphic.16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885907"/>
                        <a:ext cx="12192000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5C31268A-472E-4006-803D-725E85120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7" b="12"/>
          <a:stretch/>
        </p:blipFill>
        <p:spPr bwMode="auto">
          <a:xfrm>
            <a:off x="10483067" y="265118"/>
            <a:ext cx="1186086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E8E1359-555C-45FE-9C8A-BC10D54D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68" y="620363"/>
            <a:ext cx="1477441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0C9125-2454-419C-A499-2A1B071B5E51}"/>
              </a:ext>
            </a:extLst>
          </p:cNvPr>
          <p:cNvSpPr txBox="1"/>
          <p:nvPr/>
        </p:nvSpPr>
        <p:spPr>
          <a:xfrm>
            <a:off x="9177765" y="218864"/>
            <a:ext cx="1248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Wykonawca: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779B414A-4BC3-4A2E-8192-EE862956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648" y="795622"/>
            <a:ext cx="3084703" cy="338276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pl-PL" b="1" dirty="0">
                <a:latin typeface="+mj-lt"/>
                <a:ea typeface="+mj-ea"/>
                <a:cs typeface="+mj-cs"/>
              </a:rPr>
              <a:t>WARIANT 1</a:t>
            </a:r>
            <a:endParaRPr lang="pl-PL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8A4CC99-B2F5-4DED-BB16-394CCB73AFE0}"/>
              </a:ext>
            </a:extLst>
          </p:cNvPr>
          <p:cNvSpPr txBox="1"/>
          <p:nvPr/>
        </p:nvSpPr>
        <p:spPr>
          <a:xfrm>
            <a:off x="8528669" y="4174914"/>
            <a:ext cx="2309907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accent1"/>
                </a:solidFill>
              </a:rPr>
              <a:t>UKŁAD DROGOWY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19615F1-8D98-4B02-8CC9-37E9D760D8DD}"/>
              </a:ext>
            </a:extLst>
          </p:cNvPr>
          <p:cNvSpPr txBox="1"/>
          <p:nvPr/>
        </p:nvSpPr>
        <p:spPr>
          <a:xfrm>
            <a:off x="8548620" y="4628405"/>
            <a:ext cx="2289956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accent1"/>
                </a:solidFill>
              </a:rPr>
              <a:t>WIADUKT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75550DF-C687-43FD-B215-BE78F90C328B}"/>
              </a:ext>
            </a:extLst>
          </p:cNvPr>
          <p:cNvSpPr txBox="1"/>
          <p:nvPr/>
        </p:nvSpPr>
        <p:spPr>
          <a:xfrm>
            <a:off x="8548621" y="5079553"/>
            <a:ext cx="2289955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accent1"/>
                </a:solidFill>
              </a:rPr>
              <a:t>ESTAKADA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673B37E-F06E-4D43-BF15-C3F56E5B99D3}"/>
              </a:ext>
            </a:extLst>
          </p:cNvPr>
          <p:cNvSpPr txBox="1"/>
          <p:nvPr/>
        </p:nvSpPr>
        <p:spPr>
          <a:xfrm>
            <a:off x="8548619" y="5519698"/>
            <a:ext cx="2289957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accent1"/>
                </a:solidFill>
              </a:rPr>
              <a:t>TUNEL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8914A7D-873E-4F76-A581-CB1DC9ACAE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372" y="1191366"/>
            <a:ext cx="121920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934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0" y="5885907"/>
          <a:ext cx="12192000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CorelDRAW" r:id="rId3" imgW="5154677" imgH="542587" progId="CorelDraw.Graphic.16">
                  <p:embed/>
                </p:oleObj>
              </mc:Choice>
              <mc:Fallback>
                <p:oleObj name="CorelDRAW" r:id="rId3" imgW="5154677" imgH="542587" progId="CorelDraw.Graphic.16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885907"/>
                        <a:ext cx="12192000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5C31268A-472E-4006-803D-725E85120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7" b="12"/>
          <a:stretch/>
        </p:blipFill>
        <p:spPr bwMode="auto">
          <a:xfrm>
            <a:off x="10483067" y="265118"/>
            <a:ext cx="1186086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E8E1359-555C-45FE-9C8A-BC10D54D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68" y="620363"/>
            <a:ext cx="1477441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0C9125-2454-419C-A499-2A1B071B5E51}"/>
              </a:ext>
            </a:extLst>
          </p:cNvPr>
          <p:cNvSpPr txBox="1"/>
          <p:nvPr/>
        </p:nvSpPr>
        <p:spPr>
          <a:xfrm>
            <a:off x="9177765" y="218864"/>
            <a:ext cx="1248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Wykonawca:</a:t>
            </a:r>
          </a:p>
        </p:txBody>
      </p:sp>
      <p:sp>
        <p:nvSpPr>
          <p:cNvPr id="22" name="Symbol zastępczy zawartości 2">
            <a:extLst>
              <a:ext uri="{FF2B5EF4-FFF2-40B4-BE49-F238E27FC236}">
                <a16:creationId xmlns:a16="http://schemas.microsoft.com/office/drawing/2014/main" id="{68341A7E-1851-4E1F-9832-6FE5112B2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057" y="906424"/>
            <a:ext cx="3084703" cy="338276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pl-PL" b="1" dirty="0">
                <a:latin typeface="+mj-lt"/>
                <a:ea typeface="+mj-ea"/>
                <a:cs typeface="+mj-cs"/>
              </a:rPr>
              <a:t>WARIANT 1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36F170-6737-47DC-AA92-014A83519E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95621"/>
            <a:ext cx="12192000" cy="30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934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0" y="5885907"/>
          <a:ext cx="12192000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CorelDRAW" r:id="rId3" imgW="5154677" imgH="542587" progId="CorelDraw.Graphic.16">
                  <p:embed/>
                </p:oleObj>
              </mc:Choice>
              <mc:Fallback>
                <p:oleObj name="CorelDRAW" r:id="rId3" imgW="5154677" imgH="542587" progId="CorelDraw.Graphic.16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885907"/>
                        <a:ext cx="12192000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5C31268A-472E-4006-803D-725E85120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7" b="12"/>
          <a:stretch/>
        </p:blipFill>
        <p:spPr bwMode="auto">
          <a:xfrm>
            <a:off x="10483067" y="265118"/>
            <a:ext cx="1186086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E8E1359-555C-45FE-9C8A-BC10D54D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68" y="620363"/>
            <a:ext cx="1477441" cy="2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0C9125-2454-419C-A499-2A1B071B5E51}"/>
              </a:ext>
            </a:extLst>
          </p:cNvPr>
          <p:cNvSpPr txBox="1"/>
          <p:nvPr/>
        </p:nvSpPr>
        <p:spPr>
          <a:xfrm>
            <a:off x="9177765" y="218864"/>
            <a:ext cx="1248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Wykonawca: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779B414A-4BC3-4A2E-8192-EE862956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648" y="795622"/>
            <a:ext cx="3084703" cy="338276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pl-PL" b="1" dirty="0">
                <a:latin typeface="+mj-lt"/>
                <a:ea typeface="+mj-ea"/>
                <a:cs typeface="+mj-cs"/>
              </a:rPr>
              <a:t>WARIANT 2</a:t>
            </a:r>
            <a:endParaRPr lang="pl-PL" dirty="0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39E2B641-1745-4D92-9124-14735646CED6}"/>
              </a:ext>
            </a:extLst>
          </p:cNvPr>
          <p:cNvSpPr txBox="1">
            <a:spLocks/>
          </p:cNvSpPr>
          <p:nvPr/>
        </p:nvSpPr>
        <p:spPr>
          <a:xfrm>
            <a:off x="399874" y="1439583"/>
            <a:ext cx="11417657" cy="46675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sz="2800" dirty="0"/>
              <a:t>Wariant 2 przebiega po wschodniej stronie miejscowości i rozpoczyna się na istniejącej </a:t>
            </a:r>
            <a:r>
              <a:rPr lang="pl-PL" sz="2800" dirty="0" smtClean="0"/>
              <a:t>DK87, </a:t>
            </a:r>
            <a:r>
              <a:rPr lang="pl-PL" sz="2800" dirty="0"/>
              <a:t>skrzyżowaniem typu </a:t>
            </a:r>
            <a:r>
              <a:rPr lang="pl-PL" sz="2800" dirty="0" smtClean="0"/>
              <a:t>rondo, </a:t>
            </a:r>
            <a:r>
              <a:rPr lang="pl-PL" sz="2800" dirty="0"/>
              <a:t>w rejonie cmentarza. Następnie przechodzi wiaduktem nad linią kolejową </a:t>
            </a:r>
            <a:r>
              <a:rPr lang="pl-PL" sz="2800" dirty="0" smtClean="0"/>
              <a:t>oraz drogą </a:t>
            </a:r>
            <a:r>
              <a:rPr lang="pl-PL" sz="2800" dirty="0"/>
              <a:t>w kierunku centrum Piwnicznej. Dalej przebiega między linią kolejową i rzeką Poprad. W rejonie stacji PKP przechodzi nad drogą prowadzącą do kładki pieszej. Następnie biegnąc łukiem dalej pomiędzy linią kolejową i rzeką </a:t>
            </a:r>
            <a:r>
              <a:rPr lang="pl-PL" sz="2800" dirty="0" smtClean="0"/>
              <a:t>Poprad, </a:t>
            </a:r>
            <a:r>
              <a:rPr lang="pl-PL" sz="2800" dirty="0"/>
              <a:t>przechodzi                  w </a:t>
            </a:r>
            <a:r>
              <a:rPr lang="pl-PL" sz="2800" dirty="0" smtClean="0"/>
              <a:t>obiekt inżynierski</a:t>
            </a:r>
            <a:r>
              <a:rPr lang="pl-PL" sz="2800" dirty="0" smtClean="0"/>
              <a:t> </a:t>
            </a:r>
            <a:r>
              <a:rPr lang="pl-PL" sz="2800" dirty="0"/>
              <a:t>nad rzeką </a:t>
            </a:r>
            <a:r>
              <a:rPr lang="pl-PL" sz="2800" dirty="0" smtClean="0"/>
              <a:t>i </a:t>
            </a:r>
            <a:r>
              <a:rPr lang="pl-PL" sz="2800" dirty="0"/>
              <a:t>ul. Kościuszki. Wspomniany obiekt przechodzi w drogę prowadzącą </a:t>
            </a:r>
            <a:r>
              <a:rPr lang="pl-PL" sz="2800" dirty="0" smtClean="0"/>
              <a:t>łukiem, </a:t>
            </a:r>
            <a:r>
              <a:rPr lang="pl-PL" sz="2800" dirty="0"/>
              <a:t>w </a:t>
            </a:r>
            <a:r>
              <a:rPr lang="pl-PL" sz="2800" dirty="0" smtClean="0"/>
              <a:t>rozkopie, </a:t>
            </a:r>
            <a:r>
              <a:rPr lang="pl-PL" sz="2800" dirty="0"/>
              <a:t>ponad Sanatorium Uzdrowiskowym „Limba</a:t>
            </a:r>
            <a:r>
              <a:rPr lang="pl-PL" sz="2800" dirty="0" smtClean="0"/>
              <a:t>”, </a:t>
            </a:r>
            <a:r>
              <a:rPr lang="pl-PL" sz="2800" dirty="0"/>
              <a:t>gdzie następuje włączenie do istniejącego przebiegu DK87. W tym miejscu zaprojektowano węzeł zapewniający </a:t>
            </a:r>
            <a:r>
              <a:rPr lang="pl-PL" sz="2800" dirty="0" smtClean="0"/>
              <a:t>niepełne relacje skrętne: </a:t>
            </a:r>
            <a:r>
              <a:rPr lang="pl-PL" sz="2800" dirty="0"/>
              <a:t>centrum Piwnicznej – Mniszek oraz relację odwrotną z Mniszka </a:t>
            </a:r>
            <a:r>
              <a:rPr lang="pl-PL" sz="2800" dirty="0" smtClean="0"/>
              <a:t>w </a:t>
            </a:r>
            <a:r>
              <a:rPr lang="pl-PL" sz="2800" dirty="0"/>
              <a:t>kierunku centrum Piwnicznej.</a:t>
            </a:r>
            <a:endParaRPr lang="pl-P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14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</TotalTime>
  <Words>644</Words>
  <Application>Microsoft Office PowerPoint</Application>
  <PresentationFormat>Panoramiczny</PresentationFormat>
  <Paragraphs>88</Paragraphs>
  <Slides>16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Motyw pakietu Office</vt:lpstr>
      <vt:lpstr>CorelDRAW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Leśna</dc:creator>
  <cp:lastModifiedBy>Mikrut-Purchla Iwona</cp:lastModifiedBy>
  <cp:revision>45</cp:revision>
  <cp:lastPrinted>2019-10-11T13:06:21Z</cp:lastPrinted>
  <dcterms:created xsi:type="dcterms:W3CDTF">2019-10-10T10:05:58Z</dcterms:created>
  <dcterms:modified xsi:type="dcterms:W3CDTF">2020-06-03T12:37:49Z</dcterms:modified>
</cp:coreProperties>
</file>